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61" r:id="rId6"/>
    <p:sldId id="270" r:id="rId7"/>
    <p:sldId id="271" r:id="rId8"/>
    <p:sldId id="257" r:id="rId9"/>
    <p:sldId id="265" r:id="rId10"/>
    <p:sldId id="259" r:id="rId11"/>
    <p:sldId id="263" r:id="rId1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6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88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79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79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9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641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27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22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66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4749-76C7-2A41-83F5-D9EEE0C9F33D}" type="datetimeFigureOut">
              <a:rPr lang="nl-NL" smtClean="0"/>
              <a:pPr/>
              <a:t>25-7-2018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A17A5-D542-7F4F-AA5B-B716BF08103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20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mc-073.nl" TargetMode="External"/><Relationship Id="rId2" Type="http://schemas.openxmlformats.org/officeDocument/2006/relationships/hyperlink" Target="http://www.omc-073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nerschapopleidenindeschool.nl/professionaliseren/alle-producten-voor-de-startende-leerkrach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369238"/>
            <a:ext cx="7772400" cy="1470025"/>
          </a:xfrm>
        </p:spPr>
        <p:txBody>
          <a:bodyPr>
            <a:normAutofit/>
          </a:bodyPr>
          <a:lstStyle/>
          <a:p>
            <a:r>
              <a:rPr lang="nl-NL" sz="3200" dirty="0" smtClean="0">
                <a:latin typeface="Verdana"/>
                <a:cs typeface="Verdana"/>
              </a:rPr>
              <a:t>Middag van de toekomst</a:t>
            </a:r>
            <a:br>
              <a:rPr lang="nl-NL" sz="3200" dirty="0" smtClean="0">
                <a:latin typeface="Verdana"/>
                <a:cs typeface="Verdana"/>
              </a:rPr>
            </a:br>
            <a:r>
              <a:rPr lang="nl-NL" sz="3600" dirty="0" smtClean="0">
                <a:latin typeface="Gobold Thin Light"/>
                <a:cs typeface="Gobold Thin Light"/>
              </a:rPr>
              <a:t>startende leerkrachten</a:t>
            </a:r>
            <a:r>
              <a:rPr lang="nl-NL" sz="3200" smtClean="0">
                <a:latin typeface="Verdana"/>
                <a:cs typeface="Verdana"/>
              </a:rPr>
              <a:t/>
            </a:r>
            <a:br>
              <a:rPr lang="nl-NL" sz="3200" smtClean="0">
                <a:latin typeface="Verdana"/>
                <a:cs typeface="Verdana"/>
              </a:rPr>
            </a:br>
            <a:endParaRPr lang="nl-NL"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658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Verdana"/>
                <a:cs typeface="Verdana"/>
              </a:rPr>
              <a:t>Aan het werk...</a:t>
            </a:r>
            <a:br>
              <a:rPr lang="nl-NL" sz="2400" b="1" dirty="0" smtClean="0">
                <a:latin typeface="Verdana"/>
                <a:cs typeface="Verdana"/>
              </a:rPr>
            </a:b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  <a:hlinkClick r:id="rId2"/>
              </a:rPr>
              <a:t>www.omc-073.nl</a:t>
            </a: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</a:rPr>
              <a:t> en </a:t>
            </a: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  <a:hlinkClick r:id="rId3"/>
              </a:rPr>
              <a:t>info@omc-073.nl</a:t>
            </a: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</a:rPr>
              <a:t> </a:t>
            </a:r>
            <a:endParaRPr lang="nl-NL" sz="2000" dirty="0">
              <a:solidFill>
                <a:srgbClr val="D63D25"/>
              </a:solidFill>
              <a:latin typeface="Verdana"/>
              <a:cs typeface="Verdana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520091"/>
            <a:ext cx="8056682" cy="2764628"/>
          </a:xfrm>
        </p:spPr>
        <p:txBody>
          <a:bodyPr>
            <a:normAutofit/>
          </a:bodyPr>
          <a:lstStyle/>
          <a:p>
            <a:r>
              <a:rPr lang="nl-NL" sz="2000" i="1" dirty="0" smtClean="0"/>
              <a:t>Grote doorstroom naar een vaste baan</a:t>
            </a:r>
          </a:p>
          <a:p>
            <a:r>
              <a:rPr lang="nl-NL" sz="2000" i="1" dirty="0" smtClean="0"/>
              <a:t>Begeleiding op school en stichtingsniveau</a:t>
            </a:r>
          </a:p>
        </p:txBody>
      </p:sp>
      <p:pic>
        <p:nvPicPr>
          <p:cNvPr id="5" name="Afbeelding 4" descr="Schermafbeelding 2017-06-13 om 11.47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8533"/>
            <a:ext cx="9144000" cy="3673033"/>
          </a:xfrm>
          <a:prstGeom prst="rect">
            <a:avLst/>
          </a:prstGeom>
        </p:spPr>
      </p:pic>
      <p:pic>
        <p:nvPicPr>
          <p:cNvPr id="6" name="Afbeelding 5" descr="Schermafbeelding 2017-06-13 om 11.53.3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56100"/>
            <a:ext cx="9144000" cy="1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Verdana"/>
                <a:cs typeface="Verdana"/>
              </a:rPr>
              <a:t>Ten slotte...</a:t>
            </a:r>
            <a:br>
              <a:rPr lang="nl-NL" sz="2400" b="1" dirty="0" smtClean="0">
                <a:latin typeface="Verdana"/>
                <a:cs typeface="Verdana"/>
              </a:rPr>
            </a:br>
            <a:endParaRPr lang="nl-NL" sz="2000" dirty="0">
              <a:solidFill>
                <a:srgbClr val="D63D25"/>
              </a:solidFill>
              <a:latin typeface="Verdana"/>
              <a:cs typeface="Verdana"/>
            </a:endParaRPr>
          </a:p>
        </p:txBody>
      </p:sp>
      <p:pic>
        <p:nvPicPr>
          <p:cNvPr id="4" name="Afbeelding 3" descr="collabo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04" y="1089121"/>
            <a:ext cx="3732113" cy="52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458192"/>
            <a:ext cx="8229600" cy="3667971"/>
          </a:xfrm>
        </p:spPr>
        <p:txBody>
          <a:bodyPr>
            <a:normAutofit/>
          </a:bodyPr>
          <a:lstStyle/>
          <a:p>
            <a:r>
              <a:rPr lang="nl-NL" i="1" dirty="0" smtClean="0"/>
              <a:t>Het Partnerschap Opleiden in de School (POS) regio Den Bosch, Tilburg, Eindhoven Veghel en Venlo, bestaat uit 38 schoolbesturen met 95 opleidingsscholen. </a:t>
            </a:r>
          </a:p>
          <a:p>
            <a:endParaRPr lang="nl-NL" sz="2400" i="1" dirty="0" smtClean="0"/>
          </a:p>
          <a:p>
            <a:r>
              <a:rPr lang="nl-NL" sz="2400" i="1" dirty="0" smtClean="0"/>
              <a:t>Marie-Louise van Lieshout,</a:t>
            </a:r>
          </a:p>
          <a:p>
            <a:pPr>
              <a:buNone/>
            </a:pPr>
            <a:r>
              <a:rPr lang="nl-NL" sz="2400" i="1" dirty="0" smtClean="0"/>
              <a:t>	Senior </a:t>
            </a:r>
            <a:r>
              <a:rPr lang="nl-NL" sz="2400" i="1" dirty="0" err="1" smtClean="0"/>
              <a:t>education</a:t>
            </a:r>
            <a:r>
              <a:rPr lang="nl-NL" sz="2400" i="1" dirty="0" smtClean="0"/>
              <a:t> consultant</a:t>
            </a:r>
          </a:p>
          <a:p>
            <a:endParaRPr lang="nl-NL" sz="24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78129" y="427038"/>
            <a:ext cx="88827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Partnerschap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Opleiden in de School</a:t>
            </a:r>
            <a:br>
              <a:rPr kumimoji="0" lang="nl-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63D25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Ook voor voortgezette professionalisering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D63D25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ben jij als professional?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7" y="1243842"/>
            <a:ext cx="9615954" cy="43708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79463" y="1249184"/>
            <a:ext cx="7967579" cy="18466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l-NL" sz="1500" dirty="0" smtClean="0">
              <a:latin typeface="Chalkduster"/>
              <a:cs typeface="Chalkduster"/>
            </a:endParaRPr>
          </a:p>
          <a:p>
            <a:r>
              <a:rPr lang="nl-NL" sz="2800" dirty="0" smtClean="0">
                <a:latin typeface="Chalkduster"/>
                <a:cs typeface="Chalkduster"/>
              </a:rPr>
              <a:t>Teken jezelf in het midden </a:t>
            </a:r>
            <a:r>
              <a:rPr lang="nl-NL" sz="2800" dirty="0" err="1" smtClean="0">
                <a:latin typeface="Chalkduster"/>
                <a:cs typeface="Chalkduster"/>
              </a:rPr>
              <a:t>v.h.</a:t>
            </a:r>
            <a:r>
              <a:rPr lang="nl-NL" sz="2800" dirty="0" smtClean="0">
                <a:latin typeface="Chalkduster"/>
                <a:cs typeface="Chalkduster"/>
              </a:rPr>
              <a:t> blad.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-Welke uitdrukkingen horen bij jou?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-Welke kwaliteiten bezit je?</a:t>
            </a:r>
          </a:p>
          <a:p>
            <a:endParaRPr lang="nl-NL" sz="1500" dirty="0" smtClean="0">
              <a:latin typeface="Chalkduster"/>
              <a:cs typeface="Chalkdus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Wie/wat kom je tegen?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7" y="1243842"/>
            <a:ext cx="9615954" cy="43708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9053" y="1417638"/>
            <a:ext cx="7967579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>
                <a:latin typeface="Chalkduster"/>
                <a:cs typeface="Chalkduster"/>
              </a:rPr>
              <a:t>Omring jezelf met wie/wat je tegen komt als professional...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-Waar zie je tegen op?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-Waar groei je door?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Verdana"/>
                <a:cs typeface="Verdana"/>
              </a:rPr>
              <a:t>Competentieprofiel basisbekwaam</a:t>
            </a:r>
            <a:br>
              <a:rPr lang="nl-NL" sz="2400" b="1" dirty="0" smtClean="0">
                <a:latin typeface="Verdana"/>
                <a:cs typeface="Verdana"/>
              </a:rPr>
            </a:b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</a:rPr>
              <a:t>met 4 kritische handelingen</a:t>
            </a:r>
            <a:endParaRPr lang="nl-NL" sz="2000" dirty="0">
              <a:solidFill>
                <a:srgbClr val="D63D25"/>
              </a:solidFill>
              <a:latin typeface="Verdana"/>
              <a:cs typeface="Verdana"/>
            </a:endParaRPr>
          </a:p>
        </p:txBody>
      </p:sp>
      <p:pic>
        <p:nvPicPr>
          <p:cNvPr id="4" name="Afbeelding 3" descr="De vier kritische handelin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13" y="1085123"/>
            <a:ext cx="7295762" cy="516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leven lang leren?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7" y="1243842"/>
            <a:ext cx="9615954" cy="43708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09053" y="1417638"/>
            <a:ext cx="7967579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800" dirty="0" smtClean="0">
                <a:latin typeface="Chalkduster"/>
                <a:cs typeface="Chalkduster"/>
              </a:rPr>
              <a:t>In tweetallen: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-Op welk vlak wil jij je ontwikkelen?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-Wat is er voor jou nodig?</a:t>
            </a:r>
          </a:p>
          <a:p>
            <a:r>
              <a:rPr lang="nl-NL" sz="2800" dirty="0" smtClean="0">
                <a:latin typeface="Chalkduster"/>
                <a:cs typeface="Chalkduster"/>
              </a:rPr>
              <a:t>-Hoe kan jij de ander helpen?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7527"/>
          </a:xfrm>
        </p:spPr>
        <p:txBody>
          <a:bodyPr/>
          <a:lstStyle/>
          <a:p>
            <a:r>
              <a:rPr lang="nl-NL" dirty="0" smtClean="0"/>
              <a:t>De doorgaande lijn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" y="902524"/>
            <a:ext cx="5842660" cy="522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0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Verdana"/>
                <a:cs typeface="Verdana"/>
              </a:rPr>
              <a:t>Partnerschap Opleiden in de School</a:t>
            </a:r>
            <a:br>
              <a:rPr lang="nl-NL" sz="2400" b="1" dirty="0" smtClean="0">
                <a:latin typeface="Verdana"/>
                <a:cs typeface="Verdana"/>
              </a:rPr>
            </a:b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</a:rPr>
              <a:t>Ook voor voortgezette professionalisering</a:t>
            </a:r>
            <a:endParaRPr lang="nl-NL" sz="2000" dirty="0">
              <a:solidFill>
                <a:srgbClr val="D63D25"/>
              </a:solidFill>
              <a:latin typeface="Verdana"/>
              <a:cs typeface="Verdana"/>
            </a:endParaRPr>
          </a:p>
        </p:txBody>
      </p:sp>
      <p:pic>
        <p:nvPicPr>
          <p:cNvPr id="4" name="Afbeelding 3" descr="Dia 2 met kleur.jpg"/>
          <p:cNvPicPr>
            <a:picLocks noChangeAspect="1"/>
          </p:cNvPicPr>
          <p:nvPr/>
        </p:nvPicPr>
        <p:blipFill>
          <a:blip r:embed="rId2"/>
          <a:srcRect t="15005" r="21459"/>
          <a:stretch>
            <a:fillRect/>
          </a:stretch>
        </p:blipFill>
        <p:spPr>
          <a:xfrm>
            <a:off x="4585103" y="2306517"/>
            <a:ext cx="4101697" cy="2552717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7307099" cy="4309780"/>
          </a:xfrm>
        </p:spPr>
        <p:txBody>
          <a:bodyPr>
            <a:normAutofit/>
          </a:bodyPr>
          <a:lstStyle/>
          <a:p>
            <a:r>
              <a:rPr lang="nl-NL" sz="2400" i="1" dirty="0" smtClean="0"/>
              <a:t> 7 producten ontwikkeld ter ondersteuning van de startende leerkracht op weg naar basisbekwaam:</a:t>
            </a:r>
          </a:p>
          <a:p>
            <a:pPr lvl="1"/>
            <a:r>
              <a:rPr lang="nl-NL" sz="1800" i="1" dirty="0" smtClean="0"/>
              <a:t>competentieprofiel met 4 kritische handelingen</a:t>
            </a:r>
          </a:p>
          <a:p>
            <a:pPr lvl="1"/>
            <a:r>
              <a:rPr lang="nl-NL" sz="1800" b="1" i="1" dirty="0" smtClean="0">
                <a:solidFill>
                  <a:srgbClr val="FF0000"/>
                </a:solidFill>
              </a:rPr>
              <a:t>leernetwerk voor startende leerkrachten</a:t>
            </a:r>
          </a:p>
          <a:p>
            <a:pPr lvl="1"/>
            <a:r>
              <a:rPr lang="nl-NL" sz="1800" b="1" i="1" dirty="0" err="1" smtClean="0">
                <a:solidFill>
                  <a:srgbClr val="FF0000"/>
                </a:solidFill>
              </a:rPr>
              <a:t>starterscoach</a:t>
            </a:r>
            <a:endParaRPr lang="nl-NL" sz="1800" b="1" i="1" dirty="0" smtClean="0">
              <a:solidFill>
                <a:srgbClr val="FF0000"/>
              </a:solidFill>
            </a:endParaRPr>
          </a:p>
          <a:p>
            <a:pPr lvl="1"/>
            <a:r>
              <a:rPr lang="nl-NL" sz="1800" i="1" dirty="0" smtClean="0"/>
              <a:t>verdiepingsbijeenkomsten</a:t>
            </a:r>
          </a:p>
          <a:p>
            <a:pPr lvl="1"/>
            <a:r>
              <a:rPr lang="nl-NL" sz="1800" i="1" dirty="0" smtClean="0"/>
              <a:t>bekwaamheidsdossier</a:t>
            </a:r>
          </a:p>
          <a:p>
            <a:pPr lvl="1"/>
            <a:r>
              <a:rPr lang="nl-NL" sz="1800" i="1" dirty="0" err="1" smtClean="0"/>
              <a:t>assessment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incl.</a:t>
            </a:r>
            <a:r>
              <a:rPr lang="nl-NL" sz="1800" i="1" dirty="0" smtClean="0"/>
              <a:t> assessorentraining</a:t>
            </a:r>
          </a:p>
          <a:p>
            <a:pPr lvl="1"/>
            <a:r>
              <a:rPr lang="nl-NL" sz="1800" i="1" dirty="0" smtClean="0"/>
              <a:t>gevalideerd observatie-instrument</a:t>
            </a:r>
          </a:p>
          <a:p>
            <a:pPr lvl="1">
              <a:buNone/>
            </a:pPr>
            <a:endParaRPr lang="nl-NL" sz="1800" i="1" baseline="30000" dirty="0" smtClean="0">
              <a:latin typeface="Verdana"/>
              <a:cs typeface="Verdana"/>
            </a:endParaRPr>
          </a:p>
          <a:p>
            <a:r>
              <a:rPr lang="nl-NL" sz="1800" dirty="0" smtClean="0">
                <a:hlinkClick r:id="rId3"/>
              </a:rPr>
              <a:t>www.partnerschapopleidenindeschool.nl/professionaliseren/alle-producten-voor-de-startende-leerkracht</a:t>
            </a:r>
            <a:r>
              <a:rPr lang="nl-NL" sz="1800" dirty="0" smtClean="0"/>
              <a:t> </a:t>
            </a:r>
          </a:p>
          <a:p>
            <a:endParaRPr lang="nl-NL" baseline="30000" dirty="0" smtClean="0">
              <a:latin typeface="Verdana"/>
              <a:cs typeface="Verdana"/>
            </a:endParaRPr>
          </a:p>
          <a:p>
            <a:endParaRPr lang="nl-NL" sz="2000" i="1" dirty="0" smtClean="0"/>
          </a:p>
          <a:p>
            <a:endParaRPr lang="nl-NL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07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2400" b="1" dirty="0" smtClean="0">
                <a:latin typeface="Verdana"/>
                <a:cs typeface="Verdana"/>
              </a:rPr>
              <a:t>Kernwaarden POS</a:t>
            </a:r>
            <a:br>
              <a:rPr lang="nl-NL" sz="2400" b="1" dirty="0" smtClean="0">
                <a:latin typeface="Verdana"/>
                <a:cs typeface="Verdana"/>
              </a:rPr>
            </a:br>
            <a:r>
              <a:rPr lang="nl-NL" sz="2000" dirty="0" smtClean="0">
                <a:solidFill>
                  <a:srgbClr val="D63D25"/>
                </a:solidFill>
                <a:latin typeface="Verdana"/>
                <a:cs typeface="Verdana"/>
              </a:rPr>
              <a:t>Verbinding, dialoog &amp; eigenaarschap</a:t>
            </a:r>
            <a:endParaRPr lang="nl-NL" sz="2000" dirty="0">
              <a:solidFill>
                <a:srgbClr val="D63D25"/>
              </a:solidFill>
              <a:latin typeface="Verdana"/>
              <a:cs typeface="Verdana"/>
            </a:endParaRPr>
          </a:p>
        </p:txBody>
      </p:sp>
      <p:pic>
        <p:nvPicPr>
          <p:cNvPr id="5" name="Afbeelding 4" descr="Dia 13 met kleur.jpg"/>
          <p:cNvPicPr>
            <a:picLocks noChangeAspect="1"/>
          </p:cNvPicPr>
          <p:nvPr/>
        </p:nvPicPr>
        <p:blipFill>
          <a:blip r:embed="rId2"/>
          <a:srcRect l="20510" t="15876" r="18026" b="5139"/>
          <a:stretch>
            <a:fillRect/>
          </a:stretch>
        </p:blipFill>
        <p:spPr>
          <a:xfrm>
            <a:off x="457200" y="2010296"/>
            <a:ext cx="2397364" cy="3302467"/>
          </a:xfrm>
          <a:prstGeom prst="rect">
            <a:avLst/>
          </a:prstGeom>
        </p:spPr>
      </p:pic>
      <p:pic>
        <p:nvPicPr>
          <p:cNvPr id="6" name="Afbeelding 5" descr="Dia 13 met kl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77" y="1417638"/>
            <a:ext cx="3786204" cy="389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 descr="Dia 13 met kleur.jpg"/>
          <p:cNvPicPr>
            <a:picLocks noChangeAspect="1"/>
          </p:cNvPicPr>
          <p:nvPr/>
        </p:nvPicPr>
        <p:blipFill>
          <a:blip r:embed="rId4"/>
          <a:srcRect l="13569" r="13703"/>
          <a:stretch>
            <a:fillRect/>
          </a:stretch>
        </p:blipFill>
        <p:spPr>
          <a:xfrm>
            <a:off x="6375694" y="1777052"/>
            <a:ext cx="2401819" cy="330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194</Words>
  <Application>Microsoft Office PowerPoint</Application>
  <PresentationFormat>Diavoorstelling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Middag van de toekomst startende leerkrachten </vt:lpstr>
      <vt:lpstr>PowerPoint-presentatie</vt:lpstr>
      <vt:lpstr>Wie ben jij als professional?</vt:lpstr>
      <vt:lpstr>Wie/wat kom je tegen?</vt:lpstr>
      <vt:lpstr>Competentieprofiel basisbekwaam met 4 kritische handelingen</vt:lpstr>
      <vt:lpstr>Een leven lang leren?</vt:lpstr>
      <vt:lpstr>De doorgaande lijn</vt:lpstr>
      <vt:lpstr>Partnerschap Opleiden in de School Ook voor voortgezette professionalisering</vt:lpstr>
      <vt:lpstr>Kernwaarden POS Verbinding, dialoog &amp; eigenaarschap</vt:lpstr>
      <vt:lpstr>Aan het werk... www.omc-073.nl en info@omc-073.nl </vt:lpstr>
      <vt:lpstr>Ten slotte... </vt:lpstr>
    </vt:vector>
  </TitlesOfParts>
  <Company>De Code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Ruimte voor een titel</dc:title>
  <dc:creator>Joni Stalpers</dc:creator>
  <cp:lastModifiedBy>Marie Louise 1947</cp:lastModifiedBy>
  <cp:revision>14</cp:revision>
  <dcterms:created xsi:type="dcterms:W3CDTF">2018-05-06T18:25:37Z</dcterms:created>
  <dcterms:modified xsi:type="dcterms:W3CDTF">2018-07-25T12:38:48Z</dcterms:modified>
</cp:coreProperties>
</file>